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pic" sz="half" idx="13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23" y="6404294"/>
            <a:ext cx="263978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9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1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2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6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3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6.png"/><Relationship Id="rId4" Type="http://schemas.openxmlformats.org/officeDocument/2006/relationships/image" Target="../media/image2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684211" y="1871148"/>
            <a:ext cx="7215452" cy="1843011"/>
          </a:xfrm>
          <a:prstGeom prst="rect">
            <a:avLst/>
          </a:prstGeom>
        </p:spPr>
        <p:txBody>
          <a:bodyPr/>
          <a:lstStyle>
            <a:lvl1pPr algn="l">
              <a:defRPr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Node.js</a:t>
            </a:r>
          </a:p>
        </p:txBody>
      </p:sp>
      <p:sp>
        <p:nvSpPr>
          <p:cNvPr id="113" name="Shape 113"/>
          <p:cNvSpPr txBox="1"/>
          <p:nvPr>
            <p:ph type="subTitle" sz="quarter" idx="1"/>
          </p:nvPr>
        </p:nvSpPr>
        <p:spPr>
          <a:xfrm>
            <a:off x="684212" y="4681847"/>
            <a:ext cx="4516438" cy="1190866"/>
          </a:xfrm>
          <a:prstGeom prst="rect">
            <a:avLst/>
          </a:prstGeom>
        </p:spPr>
        <p:txBody>
          <a:bodyPr/>
          <a:lstStyle/>
          <a:p>
            <a:pPr algn="l">
              <a:lnSpc>
                <a:spcPct val="160000"/>
              </a:lnSpc>
              <a:defRPr sz="1300">
                <a:solidFill>
                  <a:srgbClr val="767171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Lesson </a:t>
            </a:r>
            <a:r>
              <a:t>10</a:t>
            </a:r>
            <a:r>
              <a:t>. </a:t>
            </a:r>
            <a:r>
              <a:t>Clusters and multiprocessing. PM2.</a:t>
            </a:r>
          </a:p>
        </p:txBody>
      </p:sp>
      <p:sp>
        <p:nvSpPr>
          <p:cNvPr id="114" name="Shape 114"/>
          <p:cNvSpPr/>
          <p:nvPr/>
        </p:nvSpPr>
        <p:spPr>
          <a:xfrm>
            <a:off x="811184" y="4025245"/>
            <a:ext cx="1451251" cy="3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5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0697" y="1287372"/>
            <a:ext cx="7122231" cy="4362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23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Spawn-Pipe</a:t>
            </a:r>
          </a:p>
        </p:txBody>
      </p:sp>
      <p:pic>
        <p:nvPicPr>
          <p:cNvPr id="15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28627" y="2181050"/>
            <a:ext cx="5334746" cy="2495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23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Spawn</a:t>
            </a:r>
          </a:p>
        </p:txBody>
      </p:sp>
      <p:pic>
        <p:nvPicPr>
          <p:cNvPr id="15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80862" y="2057207"/>
            <a:ext cx="6430274" cy="2743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Exec</a:t>
            </a:r>
          </a:p>
        </p:txBody>
      </p:sp>
      <p:pic>
        <p:nvPicPr>
          <p:cNvPr id="15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9862" y="2061971"/>
            <a:ext cx="6792274" cy="27340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Exec inherit</a:t>
            </a:r>
          </a:p>
        </p:txBody>
      </p:sp>
      <p:pic>
        <p:nvPicPr>
          <p:cNvPr id="16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19022" y="2633551"/>
            <a:ext cx="5953956" cy="15908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Exec shell</a:t>
            </a:r>
          </a:p>
        </p:txBody>
      </p:sp>
      <p:pic>
        <p:nvPicPr>
          <p:cNvPr id="16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8126" y="2414446"/>
            <a:ext cx="5515746" cy="2029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Exec cwd</a:t>
            </a:r>
          </a:p>
        </p:txBody>
      </p:sp>
      <p:pic>
        <p:nvPicPr>
          <p:cNvPr id="17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09495" y="1576128"/>
            <a:ext cx="5973010" cy="3705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Exec isolate env</a:t>
            </a:r>
          </a:p>
        </p:txBody>
      </p:sp>
      <p:pic>
        <p:nvPicPr>
          <p:cNvPr id="17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9783" y="2628787"/>
            <a:ext cx="7392433" cy="1600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Exec Independent Child Process</a:t>
            </a:r>
          </a:p>
        </p:txBody>
      </p:sp>
      <p:pic>
        <p:nvPicPr>
          <p:cNvPr id="17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66680" y="2319182"/>
            <a:ext cx="5658640" cy="22196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Blocking versions</a:t>
            </a:r>
          </a:p>
        </p:txBody>
      </p:sp>
      <p:pic>
        <p:nvPicPr>
          <p:cNvPr id="18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23381" y="1447800"/>
            <a:ext cx="5945238" cy="5243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Fork</a:t>
            </a:r>
          </a:p>
        </p:txBody>
      </p:sp>
      <p:pic>
        <p:nvPicPr>
          <p:cNvPr id="18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56426" y="1371599"/>
            <a:ext cx="5479149" cy="5267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9"/>
          <p:cNvSpPr txBox="1"/>
          <p:nvPr/>
        </p:nvSpPr>
        <p:spPr>
          <a:xfrm>
            <a:off x="953675" y="1276224"/>
            <a:ext cx="9849637" cy="2691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defTabSz="914400">
              <a:lnSpc>
                <a:spcPct val="150000"/>
              </a:lnSpc>
              <a:defRPr sz="2400">
                <a:latin typeface="Bree Serif"/>
                <a:ea typeface="Bree Serif"/>
                <a:cs typeface="Bree Serif"/>
                <a:sym typeface="Bree Serif"/>
              </a:defRPr>
            </a:pPr>
            <a:r>
              <a:t>Agenda:</a:t>
            </a:r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t>Scaling Node.js application</a:t>
            </a:r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t>Child process events</a:t>
            </a:r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t>The shell syntax</a:t>
            </a:r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t>The fork() function</a:t>
            </a:r>
          </a:p>
          <a:p>
            <a:pPr marL="457200" indent="-342900" defTabSz="914400">
              <a:lnSpc>
                <a:spcPct val="150000"/>
              </a:lnSpc>
              <a:buSzPct val="100000"/>
              <a:buFont typeface="Helvetica"/>
              <a:buChar char="●"/>
              <a:defRPr>
                <a:latin typeface="Bree Serif"/>
                <a:ea typeface="Bree Serif"/>
                <a:cs typeface="Bree Serif"/>
                <a:sym typeface="Bree Serif"/>
              </a:defRPr>
            </a:pPr>
            <a:r>
              <a:t>The cluster module</a:t>
            </a:r>
          </a:p>
        </p:txBody>
      </p:sp>
      <p:pic>
        <p:nvPicPr>
          <p:cNvPr id="118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43796" y="663108"/>
            <a:ext cx="4466125" cy="4305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Practical example… What if?</a:t>
            </a:r>
          </a:p>
        </p:txBody>
      </p:sp>
      <p:pic>
        <p:nvPicPr>
          <p:cNvPr id="190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0491" y="1447800"/>
            <a:ext cx="5031016" cy="5269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Practical example… What if?</a:t>
            </a:r>
          </a:p>
        </p:txBody>
      </p:sp>
      <p:pic>
        <p:nvPicPr>
          <p:cNvPr id="19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0491" y="1447800"/>
            <a:ext cx="5031016" cy="5269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Practical example…</a:t>
            </a:r>
          </a:p>
        </p:txBody>
      </p:sp>
      <p:pic>
        <p:nvPicPr>
          <p:cNvPr id="19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66850" y="1447800"/>
            <a:ext cx="5258300" cy="49716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When you have multiple CPUs</a:t>
            </a:r>
          </a:p>
        </p:txBody>
      </p:sp>
      <p:pic>
        <p:nvPicPr>
          <p:cNvPr id="20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3000" y="1524000"/>
            <a:ext cx="10058400" cy="43163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Clustering</a:t>
            </a:r>
          </a:p>
        </p:txBody>
      </p:sp>
      <p:pic>
        <p:nvPicPr>
          <p:cNvPr id="20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4604" y="1488301"/>
            <a:ext cx="5742792" cy="48426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Define server</a:t>
            </a:r>
          </a:p>
        </p:txBody>
      </p:sp>
      <p:pic>
        <p:nvPicPr>
          <p:cNvPr id="210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8836" y="1919076"/>
            <a:ext cx="7354328" cy="3019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3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Clustering</a:t>
            </a:r>
          </a:p>
        </p:txBody>
      </p:sp>
      <p:pic>
        <p:nvPicPr>
          <p:cNvPr id="21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2363" y="1657101"/>
            <a:ext cx="5887274" cy="35437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Clustering broadcasting</a:t>
            </a:r>
          </a:p>
        </p:txBody>
      </p:sp>
      <p:pic>
        <p:nvPicPr>
          <p:cNvPr id="218" name="image1.png" descr="image1.png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7" cy="287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1447800"/>
            <a:ext cx="5973010" cy="29341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91200" y="2914855"/>
            <a:ext cx="6077469" cy="36386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Clustering</a:t>
            </a:r>
          </a:p>
        </p:txBody>
      </p:sp>
      <p:pic>
        <p:nvPicPr>
          <p:cNvPr id="22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3565" y="1371600"/>
            <a:ext cx="4924869" cy="5117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Clustering</a:t>
            </a:r>
          </a:p>
        </p:txBody>
      </p:sp>
      <p:pic>
        <p:nvPicPr>
          <p:cNvPr id="22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85705" y="1752600"/>
            <a:ext cx="5820590" cy="39820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3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Why node call node?</a:t>
            </a:r>
          </a:p>
        </p:txBody>
      </p:sp>
      <p:pic>
        <p:nvPicPr>
          <p:cNvPr id="12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420" y="1828800"/>
            <a:ext cx="10058401" cy="40981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31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Zero downtime</a:t>
            </a:r>
          </a:p>
        </p:txBody>
      </p:sp>
      <p:pic>
        <p:nvPicPr>
          <p:cNvPr id="23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76073" y="1676400"/>
            <a:ext cx="6639854" cy="37438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Zero downtime</a:t>
            </a:r>
          </a:p>
        </p:txBody>
      </p:sp>
      <p:pic>
        <p:nvPicPr>
          <p:cNvPr id="23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7520" y="1600200"/>
            <a:ext cx="6496958" cy="48774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Restart all workers with Zero Downtime</a:t>
            </a:r>
          </a:p>
        </p:txBody>
      </p:sp>
      <p:pic>
        <p:nvPicPr>
          <p:cNvPr id="24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7888" y="1524000"/>
            <a:ext cx="7316223" cy="5010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PM2</a:t>
            </a:r>
          </a:p>
        </p:txBody>
      </p:sp>
      <p:pic>
        <p:nvPicPr>
          <p:cNvPr id="24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200" y="1356583"/>
            <a:ext cx="9254057" cy="4966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Non-Shared state</a:t>
            </a:r>
          </a:p>
        </p:txBody>
      </p:sp>
      <p:pic>
        <p:nvPicPr>
          <p:cNvPr id="24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4600" y="1295400"/>
            <a:ext cx="7298167" cy="5403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Shared state</a:t>
            </a:r>
          </a:p>
        </p:txBody>
      </p:sp>
      <p:pic>
        <p:nvPicPr>
          <p:cNvPr id="252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25430" y="1447800"/>
            <a:ext cx="7341141" cy="52991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129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27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Shared state cluster (sticky load balancing) – Not recommended</a:t>
            </a:r>
          </a:p>
        </p:txBody>
      </p:sp>
      <p:pic>
        <p:nvPicPr>
          <p:cNvPr id="25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9200" y="1676400"/>
            <a:ext cx="8839200" cy="47509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168"/>
          <p:cNvSpPr txBox="1"/>
          <p:nvPr>
            <p:ph type="ctrTitle"/>
          </p:nvPr>
        </p:nvSpPr>
        <p:spPr>
          <a:xfrm>
            <a:off x="650446" y="304800"/>
            <a:ext cx="10808129" cy="602011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Mocking the require</a:t>
            </a:r>
          </a:p>
        </p:txBody>
      </p:sp>
      <p:pic>
        <p:nvPicPr>
          <p:cNvPr id="260" name="image1.png" descr="image1.png"/>
          <p:cNvPicPr>
            <a:picLocks noChangeAspect="1"/>
          </p:cNvPicPr>
          <p:nvPr/>
        </p:nvPicPr>
        <p:blipFill>
          <a:blip r:embed="rId3">
            <a:alphaModFix amt="40312"/>
            <a:extLst/>
          </a:blip>
          <a:stretch>
            <a:fillRect/>
          </a:stretch>
        </p:blipFill>
        <p:spPr>
          <a:xfrm>
            <a:off x="10240129" y="6026089"/>
            <a:ext cx="1373567" cy="2874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01.jpg" descr="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0054" y="-1341127"/>
            <a:ext cx="12232108" cy="9540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172"/>
          <p:cNvSpPr/>
          <p:nvPr/>
        </p:nvSpPr>
        <p:spPr>
          <a:xfrm>
            <a:off x="-21796" y="-16305"/>
            <a:ext cx="12235592" cy="6890609"/>
          </a:xfrm>
          <a:prstGeom prst="rect">
            <a:avLst/>
          </a:prstGeom>
          <a:solidFill>
            <a:srgbClr val="DDDDDD">
              <a:alpha val="30109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4" name="Shape 173"/>
          <p:cNvSpPr txBox="1"/>
          <p:nvPr>
            <p:ph type="ctrTitle"/>
          </p:nvPr>
        </p:nvSpPr>
        <p:spPr>
          <a:xfrm>
            <a:off x="684210" y="1871148"/>
            <a:ext cx="10546392" cy="1843011"/>
          </a:xfrm>
          <a:prstGeom prst="rect">
            <a:avLst/>
          </a:prstGeom>
        </p:spPr>
        <p:txBody>
          <a:bodyPr/>
          <a:lstStyle>
            <a:lvl1pPr algn="l">
              <a:defRPr cap="all" sz="36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Thank you for attention</a:t>
            </a:r>
          </a:p>
        </p:txBody>
      </p:sp>
      <p:sp>
        <p:nvSpPr>
          <p:cNvPr id="265" name="Shape 174"/>
          <p:cNvSpPr/>
          <p:nvPr/>
        </p:nvSpPr>
        <p:spPr>
          <a:xfrm>
            <a:off x="811184" y="4025245"/>
            <a:ext cx="1451251" cy="3"/>
          </a:xfrm>
          <a:prstGeom prst="line">
            <a:avLst/>
          </a:prstGeom>
          <a:ln w="19050">
            <a:solidFill>
              <a:schemeClr val="accent3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3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Scalability</a:t>
            </a:r>
          </a:p>
        </p:txBody>
      </p:sp>
      <p:pic>
        <p:nvPicPr>
          <p:cNvPr id="12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800" y="2209799"/>
            <a:ext cx="10058400" cy="35922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3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Scalability Strategies</a:t>
            </a:r>
          </a:p>
        </p:txBody>
      </p:sp>
      <p:pic>
        <p:nvPicPr>
          <p:cNvPr id="130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66800" y="1981200"/>
            <a:ext cx="10058400" cy="3555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23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Node.js and the OS</a:t>
            </a:r>
          </a:p>
        </p:txBody>
      </p:sp>
      <p:pic>
        <p:nvPicPr>
          <p:cNvPr id="13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000" y="2057400"/>
            <a:ext cx="10058400" cy="36119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23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Child process</a:t>
            </a:r>
          </a:p>
        </p:txBody>
      </p:sp>
      <p:pic>
        <p:nvPicPr>
          <p:cNvPr id="13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77296" y="1323585"/>
            <a:ext cx="5837408" cy="5517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23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Spawn</a:t>
            </a:r>
          </a:p>
        </p:txBody>
      </p:sp>
      <p:pic>
        <p:nvPicPr>
          <p:cNvPr id="14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99783" y="1971470"/>
            <a:ext cx="7392433" cy="29150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1-small.jpg" descr="image1-small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5899"/>
          <a:stretch>
            <a:fillRect/>
          </a:stretch>
        </p:blipFill>
        <p:spPr>
          <a:xfrm>
            <a:off x="0" y="-6350"/>
            <a:ext cx="12192000" cy="122427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23"/>
          <p:cNvSpPr txBox="1"/>
          <p:nvPr>
            <p:ph type="ctrTitle"/>
          </p:nvPr>
        </p:nvSpPr>
        <p:spPr>
          <a:xfrm>
            <a:off x="650446" y="304800"/>
            <a:ext cx="10808129" cy="602012"/>
          </a:xfrm>
          <a:prstGeom prst="rect">
            <a:avLst/>
          </a:prstGeom>
        </p:spPr>
        <p:txBody>
          <a:bodyPr/>
          <a:lstStyle>
            <a:lvl1pPr algn="l">
              <a:defRPr sz="3000">
                <a:solidFill>
                  <a:srgbClr val="3B3838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Spawn</a:t>
            </a:r>
          </a:p>
        </p:txBody>
      </p:sp>
      <p:pic>
        <p:nvPicPr>
          <p:cNvPr id="146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8834" y="1474204"/>
            <a:ext cx="7354328" cy="4839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